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6" r:id="rId5"/>
    <p:sldId id="257" r:id="rId6"/>
    <p:sldId id="265" r:id="rId7"/>
    <p:sldId id="268" r:id="rId8"/>
    <p:sldId id="260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800"/>
    <a:srgbClr val="800000"/>
    <a:srgbClr val="FFFFAB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667" autoAdjust="0"/>
    <p:restoredTop sz="94660"/>
  </p:normalViewPr>
  <p:slideViewPr>
    <p:cSldViewPr>
      <p:cViewPr varScale="1">
        <p:scale>
          <a:sx n="49" d="100"/>
          <a:sy n="49" d="100"/>
        </p:scale>
        <p:origin x="-102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9B22-4215-4BCE-ADD6-904ED8B34D59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C619-5E04-4E19-8822-2526958625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9B22-4215-4BCE-ADD6-904ED8B34D59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C619-5E04-4E19-8822-2526958625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9B22-4215-4BCE-ADD6-904ED8B34D59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C619-5E04-4E19-8822-2526958625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9B22-4215-4BCE-ADD6-904ED8B34D59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C619-5E04-4E19-8822-2526958625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9B22-4215-4BCE-ADD6-904ED8B34D59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C619-5E04-4E19-8822-2526958625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9B22-4215-4BCE-ADD6-904ED8B34D59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C619-5E04-4E19-8822-2526958625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9B22-4215-4BCE-ADD6-904ED8B34D59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C619-5E04-4E19-8822-2526958625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9B22-4215-4BCE-ADD6-904ED8B34D59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C619-5E04-4E19-8822-2526958625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9B22-4215-4BCE-ADD6-904ED8B34D59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C619-5E04-4E19-8822-2526958625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9B22-4215-4BCE-ADD6-904ED8B34D59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C619-5E04-4E19-8822-2526958625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9B22-4215-4BCE-ADD6-904ED8B34D59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C619-5E04-4E19-8822-2526958625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B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19B22-4215-4BCE-ADD6-904ED8B34D59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7C619-5E04-4E19-8822-2526958625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Toward </a:t>
            </a:r>
            <a:r>
              <a:rPr lang="en-US" sz="6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a World of World-Historical </a:t>
            </a:r>
            <a:r>
              <a:rPr lang="en-US" sz="6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Data</a:t>
            </a:r>
            <a:endParaRPr lang="en-US" sz="60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 Premr Pro Smb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86200"/>
            <a:ext cx="8686800" cy="2743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1800"/>
                </a:solidFill>
                <a:latin typeface="Garamond Premr Pro" pitchFamily="18" charset="0"/>
              </a:rPr>
              <a:t>Ruth Mostern</a:t>
            </a:r>
          </a:p>
          <a:p>
            <a:r>
              <a:rPr lang="en-US" dirty="0" smtClean="0">
                <a:solidFill>
                  <a:srgbClr val="001800"/>
                </a:solidFill>
                <a:latin typeface="Garamond Premr Pro" pitchFamily="18" charset="0"/>
              </a:rPr>
              <a:t>University of California, Merced</a:t>
            </a:r>
          </a:p>
          <a:p>
            <a:endParaRPr lang="en-US" sz="1200" dirty="0" smtClean="0">
              <a:solidFill>
                <a:srgbClr val="001800"/>
              </a:solidFill>
              <a:latin typeface="Garamond Premr Pro" pitchFamily="18" charset="0"/>
            </a:endParaRPr>
          </a:p>
          <a:p>
            <a:r>
              <a:rPr lang="en-US" i="1" dirty="0" smtClean="0">
                <a:solidFill>
                  <a:srgbClr val="001800"/>
                </a:solidFill>
                <a:latin typeface="Garamond Premr Pro" pitchFamily="18" charset="0"/>
              </a:rPr>
              <a:t>World Historical </a:t>
            </a:r>
            <a:r>
              <a:rPr lang="en-US" i="1" dirty="0" err="1" smtClean="0">
                <a:solidFill>
                  <a:srgbClr val="001800"/>
                </a:solidFill>
                <a:latin typeface="Garamond Premr Pro" pitchFamily="18" charset="0"/>
              </a:rPr>
              <a:t>Dataverse</a:t>
            </a:r>
            <a:r>
              <a:rPr lang="en-US" i="1" dirty="0" smtClean="0">
                <a:solidFill>
                  <a:srgbClr val="001800"/>
                </a:solidFill>
                <a:latin typeface="Garamond Premr Pro" pitchFamily="18" charset="0"/>
              </a:rPr>
              <a:t> Colloquium </a:t>
            </a:r>
          </a:p>
          <a:p>
            <a:r>
              <a:rPr lang="en-US" i="1" dirty="0" smtClean="0">
                <a:solidFill>
                  <a:srgbClr val="001800"/>
                </a:solidFill>
                <a:latin typeface="Garamond Premr Pro" pitchFamily="18" charset="0"/>
              </a:rPr>
              <a:t>University of Pittsburgh, March 27, 2012</a:t>
            </a:r>
            <a:endParaRPr lang="en-US" i="1" dirty="0">
              <a:solidFill>
                <a:srgbClr val="001800"/>
              </a:solidFill>
              <a:latin typeface="Garamond Premr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UTHMO~1\AppData\Local\Temp\SNAGHTMLe7da81c.PNG"/>
          <p:cNvPicPr>
            <a:picLocks noChangeAspect="1" noChangeArrowheads="1"/>
          </p:cNvPicPr>
          <p:nvPr/>
        </p:nvPicPr>
        <p:blipFill>
          <a:blip r:embed="rId2" cstate="print"/>
          <a:srcRect t="7288" r="36283" b="8173"/>
          <a:stretch>
            <a:fillRect/>
          </a:stretch>
        </p:blipFill>
        <p:spPr bwMode="auto">
          <a:xfrm>
            <a:off x="152400" y="1828800"/>
            <a:ext cx="548640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RUTHMO~1\AppData\Local\Temp\SNAGHTMLe8139b1.PNG"/>
          <p:cNvPicPr>
            <a:picLocks noChangeAspect="1" noChangeArrowheads="1"/>
          </p:cNvPicPr>
          <p:nvPr/>
        </p:nvPicPr>
        <p:blipFill>
          <a:blip r:embed="rId3" cstate="print"/>
          <a:srcRect t="16500" r="53910" b="3650"/>
          <a:stretch>
            <a:fillRect/>
          </a:stretch>
        </p:blipFill>
        <p:spPr bwMode="auto">
          <a:xfrm>
            <a:off x="4876800" y="152400"/>
            <a:ext cx="3810000" cy="4007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1275" y="3657600"/>
            <a:ext cx="3014125" cy="3017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381000"/>
            <a:ext cx="457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The UC Atlas of Global Inequality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 Premr Pro Smb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6400800"/>
            <a:ext cx="2446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http://ucatlas.ucsc.edu/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6477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OWTRAD (Old World Trade)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 Premr Pro Smbd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233" t="68610" r="54391" b="2320"/>
          <a:stretch>
            <a:fillRect/>
          </a:stretch>
        </p:blipFill>
        <p:spPr bwMode="auto">
          <a:xfrm>
            <a:off x="6629400" y="4717774"/>
            <a:ext cx="2404629" cy="198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233" t="34188" r="53541" b="35834"/>
          <a:stretch>
            <a:fillRect/>
          </a:stretch>
        </p:blipFill>
        <p:spPr bwMode="auto">
          <a:xfrm>
            <a:off x="6629401" y="2473100"/>
            <a:ext cx="2418150" cy="20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233" t="2324" r="53159" b="69012"/>
          <a:stretch>
            <a:fillRect/>
          </a:stretch>
        </p:blipFill>
        <p:spPr bwMode="auto">
          <a:xfrm>
            <a:off x="6629400" y="304800"/>
            <a:ext cx="240195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362200"/>
            <a:ext cx="5958493" cy="3970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199" y="1192765"/>
            <a:ext cx="4572001" cy="4217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143000" y="64008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http://www.ciolek.com/owtrad.html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71600"/>
            <a:ext cx="6400800" cy="4921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86200" y="64008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http://www.prc.utexas.edu/prec/index.html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" y="152400"/>
            <a:ext cx="5943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Project on Religion and Economic Change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 Premr Pro Smbd" pitchFamily="18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130550"/>
            <a:ext cx="2795603" cy="349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 l="3541" r="2353"/>
          <a:stretch>
            <a:fillRect/>
          </a:stretch>
        </p:blipFill>
        <p:spPr bwMode="auto">
          <a:xfrm>
            <a:off x="5867400" y="152400"/>
            <a:ext cx="3048000" cy="401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What Do These Projects Have in Common?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 Premr Pro Smb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9812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001800"/>
                </a:solidFill>
                <a:latin typeface="Garamond Premr Pro" pitchFamily="18" charset="0"/>
              </a:rPr>
              <a:t>D</a:t>
            </a:r>
            <a:r>
              <a:rPr lang="en-US" sz="2400" dirty="0" smtClean="0">
                <a:solidFill>
                  <a:srgbClr val="001800"/>
                </a:solidFill>
                <a:latin typeface="Garamond Premr Pro" pitchFamily="18" charset="0"/>
              </a:rPr>
              <a:t>ata processed and collated from multiple historical sources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>
                <a:solidFill>
                  <a:srgbClr val="001800"/>
                </a:solidFill>
                <a:latin typeface="Garamond Premr Pro" pitchFamily="18" charset="0"/>
              </a:rPr>
              <a:t>C</a:t>
            </a:r>
            <a:r>
              <a:rPr lang="en-US" sz="2400" dirty="0" err="1" smtClean="0">
                <a:solidFill>
                  <a:srgbClr val="001800"/>
                </a:solidFill>
                <a:latin typeface="Garamond Premr Pro" pitchFamily="18" charset="0"/>
              </a:rPr>
              <a:t>uration</a:t>
            </a:r>
            <a:r>
              <a:rPr lang="en-US" sz="2400" dirty="0" smtClean="0">
                <a:solidFill>
                  <a:srgbClr val="001800"/>
                </a:solidFill>
                <a:latin typeface="Garamond Premr Pro" pitchFamily="18" charset="0"/>
              </a:rPr>
              <a:t> and quality control by a single developer or small team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1800"/>
                </a:solidFill>
                <a:latin typeface="Garamond Premr Pro" pitchFamily="18" charset="0"/>
              </a:rPr>
              <a:t>Downloadable data in a standardized format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001800"/>
                </a:solidFill>
                <a:latin typeface="Garamond Premr Pro" pitchFamily="18" charset="0"/>
              </a:rPr>
              <a:t>M</a:t>
            </a:r>
            <a:r>
              <a:rPr lang="en-US" sz="2400" dirty="0" smtClean="0">
                <a:solidFill>
                  <a:srgbClr val="001800"/>
                </a:solidFill>
                <a:latin typeface="Garamond Premr Pro" pitchFamily="18" charset="0"/>
              </a:rPr>
              <a:t>ap visualization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1800"/>
                </a:solidFill>
                <a:latin typeface="Garamond Premr Pro" pitchFamily="18" charset="0"/>
              </a:rPr>
              <a:t>Global scale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88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 Premr Pro Smbd" pitchFamily="18" charset="0"/>
                <a:ea typeface="+mj-ea"/>
                <a:cs typeface="+mj-cs"/>
              </a:rPr>
              <a:t>What Else Do We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 Premr Pro Smbd" pitchFamily="18" charset="0"/>
                <a:ea typeface="+mj-ea"/>
                <a:cs typeface="+mj-cs"/>
              </a:rPr>
              <a:t> Want?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 Premr Pro Smbd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124271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1800"/>
                </a:solidFill>
                <a:latin typeface="Garamond Premr Pro" pitchFamily="18" charset="0"/>
              </a:rPr>
              <a:t>The ability to INTEGRATE spatially and temporally referenced data from MULTIPLE such projects (along with smaller, region-scale projects) for mapping, exploration, and download.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17" y="-38911"/>
            <a:ext cx="8839200" cy="1905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Integrative Visions 1: The Electronic Cultural Atlas Initiative (ECAI) 1999-2005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 Premr Pro Smbd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5163483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757464"/>
            <a:ext cx="4724400" cy="3480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486400" y="5352871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No peer review or data </a:t>
            </a:r>
            <a:r>
              <a:rPr lang="en-US" dirty="0" err="1" smtClean="0"/>
              <a:t>curation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Cumbersome data submission and description process.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Never reached critical mass.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905000"/>
            <a:ext cx="5195271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:\Users\RUTHMO~1\AppData\Local\Temp\SNAGHTMLf879e8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6872" y="1524000"/>
            <a:ext cx="4894728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76200"/>
            <a:ext cx="8839200" cy="1905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 Premr Pro Smbd" pitchFamily="18" charset="0"/>
                <a:ea typeface="+mj-ea"/>
                <a:cs typeface="+mj-cs"/>
              </a:rPr>
              <a:t>Integrative Visions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 Premr Pro Smbd" pitchFamily="18" charset="0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 Premr Pro Smbd" pitchFamily="18" charset="0"/>
                <a:ea typeface="+mj-ea"/>
                <a:cs typeface="+mj-cs"/>
              </a:rPr>
              <a:t>2</a:t>
            </a:r>
            <a:r>
              <a:rPr lang="en-US" sz="4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  <a:ea typeface="+mj-ea"/>
                <a:cs typeface="+mj-cs"/>
              </a:rPr>
              <a:t>: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 Premr Pro Smbd" pitchFamily="18" charset="0"/>
                <a:ea typeface="+mj-ea"/>
                <a:cs typeface="+mj-cs"/>
              </a:rPr>
              <a:t> Google Earth Community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 Premr Pro Smbd" pitchFamily="18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4895671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No editorial functions whatsoever.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 data integration tools or functions other than spatial location.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Challenges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 Premr Pro Smb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1800"/>
                </a:solidFill>
                <a:latin typeface="Garamond Premr Pro Smbd" pitchFamily="18" charset="0"/>
              </a:rPr>
              <a:t>Describe and structure contributed datasets to facilitate integration.</a:t>
            </a:r>
          </a:p>
          <a:p>
            <a:r>
              <a:rPr lang="en-US" dirty="0" smtClean="0">
                <a:solidFill>
                  <a:srgbClr val="001800"/>
                </a:solidFill>
                <a:latin typeface="Garamond Premr Pro Smbd" pitchFamily="18" charset="0"/>
              </a:rPr>
              <a:t>Make dataset content (e.g. historical price, territory, and census data)commensurable.</a:t>
            </a:r>
          </a:p>
          <a:p>
            <a:r>
              <a:rPr lang="en-US" dirty="0" smtClean="0">
                <a:solidFill>
                  <a:srgbClr val="001800"/>
                </a:solidFill>
                <a:latin typeface="Garamond Premr Pro Smbd" pitchFamily="18" charset="0"/>
              </a:rPr>
              <a:t>Estimate gaps and errors –rife in historical data –and interpolate data.</a:t>
            </a:r>
          </a:p>
          <a:p>
            <a:r>
              <a:rPr lang="en-US" dirty="0" smtClean="0">
                <a:solidFill>
                  <a:srgbClr val="001800"/>
                </a:solidFill>
                <a:latin typeface="Garamond Premr Pro Smbd" pitchFamily="18" charset="0"/>
              </a:rPr>
              <a:t>Peer review contributed datasets to support user confidence and credit authors.</a:t>
            </a:r>
          </a:p>
          <a:p>
            <a:r>
              <a:rPr lang="en-US" smtClean="0">
                <a:solidFill>
                  <a:srgbClr val="001800"/>
                </a:solidFill>
                <a:latin typeface="Garamond Premr Pro Smbd" pitchFamily="18" charset="0"/>
              </a:rPr>
              <a:t>Develop </a:t>
            </a:r>
            <a:r>
              <a:rPr lang="en-US" dirty="0" smtClean="0">
                <a:solidFill>
                  <a:srgbClr val="001800"/>
                </a:solidFill>
                <a:latin typeface="Garamond Premr Pro Smbd" pitchFamily="18" charset="0"/>
              </a:rPr>
              <a:t>visualization tools that permit exploration and discovery using multiple datasets.</a:t>
            </a:r>
            <a:endParaRPr lang="en-US" dirty="0">
              <a:solidFill>
                <a:srgbClr val="001800"/>
              </a:solidFill>
              <a:latin typeface="Garamond Premr Pro Smb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133600"/>
            <a:ext cx="8077200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 smtClean="0">
                <a:solidFill>
                  <a:srgbClr val="001800"/>
                </a:solidFill>
                <a:latin typeface="Garamond Premr Pro Smbd" pitchFamily="18" charset="0"/>
              </a:rPr>
              <a:t>Many of these problems have never been addressed in the digital history and historical social science domain;  while some have solutions only in the form of laboratory exemplars, and others have been solved only by particular </a:t>
            </a:r>
            <a:r>
              <a:rPr lang="en-US" sz="3200" smtClean="0">
                <a:solidFill>
                  <a:srgbClr val="001800"/>
                </a:solidFill>
                <a:latin typeface="Garamond Premr Pro Smbd" pitchFamily="18" charset="0"/>
              </a:rPr>
              <a:t>authored </a:t>
            </a:r>
            <a:r>
              <a:rPr lang="en-US" sz="3200" smtClean="0">
                <a:solidFill>
                  <a:srgbClr val="001800"/>
                </a:solidFill>
                <a:latin typeface="Garamond Premr Pro Smbd" pitchFamily="18" charset="0"/>
              </a:rPr>
              <a:t>projects</a:t>
            </a:r>
            <a:endParaRPr lang="en-US" sz="3200" smtClean="0">
              <a:solidFill>
                <a:srgbClr val="001800"/>
              </a:solidFill>
              <a:latin typeface="Garamond Premr Pro Smb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Why Bother?</a:t>
            </a:r>
            <a:endParaRPr lang="en-US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 Premr Pro Smb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978" t="1372" r="2543"/>
          <a:stretch>
            <a:fillRect/>
          </a:stretch>
        </p:blipFill>
        <p:spPr bwMode="auto">
          <a:xfrm>
            <a:off x="533400" y="1066800"/>
            <a:ext cx="3730833" cy="570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24400" y="1447800"/>
            <a:ext cx="3886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1800"/>
                </a:solidFill>
                <a:latin typeface="Garamond Premr Pro Smbd" pitchFamily="18" charset="0"/>
              </a:rPr>
              <a:t>The </a:t>
            </a:r>
            <a:r>
              <a:rPr lang="en-US" sz="2800" dirty="0" err="1" smtClean="0">
                <a:solidFill>
                  <a:srgbClr val="001800"/>
                </a:solidFill>
                <a:latin typeface="Garamond Premr Pro Smbd" pitchFamily="18" charset="0"/>
              </a:rPr>
              <a:t>Dataverse</a:t>
            </a:r>
            <a:r>
              <a:rPr lang="en-US" sz="2800" dirty="0" smtClean="0">
                <a:solidFill>
                  <a:srgbClr val="001800"/>
                </a:solidFill>
                <a:latin typeface="Garamond Premr Pro Smbd" pitchFamily="18" charset="0"/>
              </a:rPr>
              <a:t> vision promises infrastructure and content development for an empirical, integrative, history of global biological exchange, commodity  circulation, new ideas, social and political changes, and demographic impacts.</a:t>
            </a:r>
            <a:endParaRPr lang="en-US" sz="2800" dirty="0">
              <a:solidFill>
                <a:srgbClr val="001800"/>
              </a:solidFill>
              <a:latin typeface="Garamond Premr Pro Smb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321</Words>
  <Application>Microsoft Office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Toward a World of World-Historical Data</vt:lpstr>
      <vt:lpstr>The UC Atlas of Global Inequality</vt:lpstr>
      <vt:lpstr>OWTRAD (Old World Trade)</vt:lpstr>
      <vt:lpstr>Project on Religion and Economic Change</vt:lpstr>
      <vt:lpstr>What Do These Projects Have in Common?</vt:lpstr>
      <vt:lpstr>Integrative Visions 1: The Electronic Cultural Atlas Initiative (ECAI) 1999-2005</vt:lpstr>
      <vt:lpstr>PowerPoint Presentation</vt:lpstr>
      <vt:lpstr>Challenges</vt:lpstr>
      <vt:lpstr>Why Bother?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 a World of World-Historical Data</dc:title>
  <dc:creator>Ruth Mostern</dc:creator>
  <cp:lastModifiedBy>Patrick Manning</cp:lastModifiedBy>
  <cp:revision>29</cp:revision>
  <dcterms:created xsi:type="dcterms:W3CDTF">2012-03-23T16:19:26Z</dcterms:created>
  <dcterms:modified xsi:type="dcterms:W3CDTF">2012-03-26T21:11:09Z</dcterms:modified>
</cp:coreProperties>
</file>